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929292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lose-up photo of a bicycle chain on a gear"/>
          <p:cNvSpPr/>
          <p:nvPr>
            <p:ph type="pic" idx="21"/>
          </p:nvPr>
        </p:nvSpPr>
        <p:spPr>
          <a:xfrm>
            <a:off x="-12700" y="-3924300"/>
            <a:ext cx="24384000" cy="182795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rtial view of a metal gear"/>
          <p:cNvSpPr/>
          <p:nvPr>
            <p:ph type="pic" idx="21"/>
          </p:nvPr>
        </p:nvSpPr>
        <p:spPr>
          <a:xfrm>
            <a:off x="1473200" y="-2692400"/>
            <a:ext cx="21437602" cy="1607075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lose-up photo of bicycle gears"/>
          <p:cNvSpPr/>
          <p:nvPr>
            <p:ph type="pic" idx="21"/>
          </p:nvPr>
        </p:nvSpPr>
        <p:spPr>
          <a:xfrm>
            <a:off x="12925240" y="918941"/>
            <a:ext cx="11599695" cy="154738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lose-up photo of bicycle gears"/>
          <p:cNvSpPr/>
          <p:nvPr>
            <p:ph type="pic" sz="half" idx="21"/>
          </p:nvPr>
        </p:nvSpPr>
        <p:spPr>
          <a:xfrm>
            <a:off x="13169900" y="2376299"/>
            <a:ext cx="9522179" cy="1270258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lose-up photo of the lower portion of a bicycle wheel"/>
          <p:cNvSpPr/>
          <p:nvPr>
            <p:ph type="pic" sz="quarter" idx="21"/>
          </p:nvPr>
        </p:nvSpPr>
        <p:spPr>
          <a:xfrm>
            <a:off x="15225183" y="6694487"/>
            <a:ext cx="8551334" cy="641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Close-up photo of a bicycle chain on a gear"/>
          <p:cNvSpPr/>
          <p:nvPr>
            <p:ph type="pic" sz="quarter" idx="22"/>
          </p:nvPr>
        </p:nvSpPr>
        <p:spPr>
          <a:xfrm>
            <a:off x="15773400" y="914400"/>
            <a:ext cx="7476848" cy="56050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Close-up photo of bicycle gears"/>
          <p:cNvSpPr/>
          <p:nvPr>
            <p:ph type="pic" idx="23"/>
          </p:nvPr>
        </p:nvSpPr>
        <p:spPr>
          <a:xfrm>
            <a:off x="1077599" y="355600"/>
            <a:ext cx="14423165" cy="1924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23724221" y="13122414"/>
            <a:ext cx="368504" cy="387072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721936" y="13122414"/>
            <a:ext cx="368504" cy="38707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800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jpeg"/><Relationship Id="rId3" Type="http://schemas.openxmlformats.org/officeDocument/2006/relationships/image" Target="../media/image1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G_4389.jpeg" descr="IMG_4389.jpe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2700" y="1135846"/>
            <a:ext cx="21818600" cy="8445501"/>
          </a:xfrm>
          <a:prstGeom prst="rect">
            <a:avLst/>
          </a:prstGeom>
        </p:spPr>
      </p:pic>
      <p:sp>
        <p:nvSpPr>
          <p:cNvPr id="120" name="The Weather Ap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Weather App</a:t>
            </a:r>
          </a:p>
        </p:txBody>
      </p:sp>
      <p:sp>
        <p:nvSpPr>
          <p:cNvPr id="121" name="Midterm Project by: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652145">
              <a:defRPr sz="4582">
                <a:effectLst>
                  <a:outerShdw sx="100000" sy="100000" kx="0" ky="0" algn="b" rotWithShape="0" blurRad="40132" dist="30099" dir="5400000">
                    <a:srgbClr val="000000"/>
                  </a:outerShdw>
                </a:effectLst>
              </a:defRPr>
            </a:pPr>
            <a:r>
              <a:t>Midterm Project by:</a:t>
            </a:r>
          </a:p>
          <a:p>
            <a:pPr defTabSz="652145">
              <a:defRPr sz="4582">
                <a:effectLst>
                  <a:outerShdw sx="100000" sy="100000" kx="0" ky="0" algn="b" rotWithShape="0" blurRad="40132" dist="30099" dir="5400000">
                    <a:srgbClr val="000000"/>
                  </a:outerShdw>
                </a:effectLst>
              </a:defRPr>
            </a:pPr>
            <a:r>
              <a:t>Juan Camilo Cifuentes</a:t>
            </a:r>
          </a:p>
          <a:p>
            <a:pPr defTabSz="652145">
              <a:defRPr sz="4582">
                <a:effectLst>
                  <a:outerShdw sx="100000" sy="100000" kx="0" ky="0" algn="b" rotWithShape="0" blurRad="40132" dist="30099" dir="5400000">
                    <a:srgbClr val="000000"/>
                  </a:outerShdw>
                </a:effectLst>
              </a:defRPr>
            </a:pPr>
            <a:r>
              <a:t>Alejandro Guerra Villegas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ID="9" grpId="1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0"/>
                                      </p:to>
                                    </p:set>
                                    <p:animEffect filter="image" prLst="opacity: 0.50; ">
                                      <p:cBhvr>
                                        <p:cTn id="7" dur="indefinite" fill="hold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G_4386.jpeg" descr="IMG_4386.jpe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734335" y="3901495"/>
            <a:ext cx="10337666" cy="8739511"/>
          </a:xfrm>
          <a:prstGeom prst="rect">
            <a:avLst/>
          </a:prstGeom>
        </p:spPr>
      </p:pic>
      <p:sp>
        <p:nvSpPr>
          <p:cNvPr id="124" name="Wire Frame &amp;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Wire Frame &amp; Goals </a:t>
            </a:r>
          </a:p>
        </p:txBody>
      </p:sp>
      <p:sp>
        <p:nvSpPr>
          <p:cNvPr id="125" name="Vancouver as Main City…"/>
          <p:cNvSpPr txBox="1"/>
          <p:nvPr>
            <p:ph type="body" sz="half" idx="1"/>
          </p:nvPr>
        </p:nvSpPr>
        <p:spPr>
          <a:xfrm>
            <a:off x="1473200" y="4041854"/>
            <a:ext cx="10957229" cy="80391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Vancouver as Main City</a:t>
            </a:r>
          </a:p>
          <a:p>
            <a:pPr>
              <a:buBlip>
                <a:blip r:embed="rId3"/>
              </a:buBlip>
            </a:pPr>
            <a:r>
              <a:t>Display basic weather info</a:t>
            </a:r>
          </a:p>
          <a:p>
            <a:pPr>
              <a:buBlip>
                <a:blip r:embed="rId3"/>
              </a:buBlip>
            </a:pPr>
            <a:r>
              <a:t>Display 5 days &amp; 3 hrs forecast</a:t>
            </a:r>
          </a:p>
          <a:p>
            <a:pPr>
              <a:buBlip>
                <a:blip r:embed="rId3"/>
              </a:buBlip>
            </a:pPr>
            <a:r>
              <a:t>Have an Autocomplete Search bar</a:t>
            </a:r>
          </a:p>
          <a:p>
            <a:pPr>
              <a:buBlip>
                <a:blip r:embed="rId3"/>
              </a:buBlip>
            </a:pPr>
            <a:r>
              <a:t>Be able to save Favorites </a:t>
            </a:r>
          </a:p>
        </p:txBody>
      </p:sp>
      <p:sp>
        <p:nvSpPr>
          <p:cNvPr id="126" name="Cloud"/>
          <p:cNvSpPr/>
          <p:nvPr/>
        </p:nvSpPr>
        <p:spPr>
          <a:xfrm>
            <a:off x="1315767" y="5014638"/>
            <a:ext cx="695500" cy="419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4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27" name="Cloud"/>
          <p:cNvSpPr/>
          <p:nvPr/>
        </p:nvSpPr>
        <p:spPr>
          <a:xfrm>
            <a:off x="1315767" y="6462532"/>
            <a:ext cx="695500" cy="419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5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28" name="Cloud"/>
          <p:cNvSpPr/>
          <p:nvPr/>
        </p:nvSpPr>
        <p:spPr>
          <a:xfrm>
            <a:off x="1315767" y="7851831"/>
            <a:ext cx="695500" cy="419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6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29" name="Cloud"/>
          <p:cNvSpPr/>
          <p:nvPr/>
        </p:nvSpPr>
        <p:spPr>
          <a:xfrm>
            <a:off x="1315767" y="9241130"/>
            <a:ext cx="695500" cy="419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7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30" name="Cloud"/>
          <p:cNvSpPr/>
          <p:nvPr/>
        </p:nvSpPr>
        <p:spPr>
          <a:xfrm>
            <a:off x="1305439" y="10630429"/>
            <a:ext cx="716156" cy="431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8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G_4386.jpeg" descr="IMG_4386.jpe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734335" y="3901495"/>
            <a:ext cx="10337666" cy="8739510"/>
          </a:xfrm>
          <a:prstGeom prst="rect">
            <a:avLst/>
          </a:prstGeom>
        </p:spPr>
      </p:pic>
      <p:sp>
        <p:nvSpPr>
          <p:cNvPr id="133" name="Work Flo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 Flow</a:t>
            </a:r>
          </a:p>
        </p:txBody>
      </p:sp>
      <p:sp>
        <p:nvSpPr>
          <p:cNvPr id="134" name="Favorite Cities…"/>
          <p:cNvSpPr txBox="1"/>
          <p:nvPr>
            <p:ph type="body" sz="quarter" idx="1"/>
          </p:nvPr>
        </p:nvSpPr>
        <p:spPr>
          <a:xfrm>
            <a:off x="1425112" y="5176684"/>
            <a:ext cx="10957229" cy="3362632"/>
          </a:xfrm>
          <a:prstGeom prst="rect">
            <a:avLst/>
          </a:prstGeom>
        </p:spPr>
        <p:txBody>
          <a:bodyPr/>
          <a:lstStyle/>
          <a:p>
            <a:pPr marL="577850" indent="-577850" defTabSz="751205">
              <a:spcBef>
                <a:spcPts val="4600"/>
              </a:spcBef>
              <a:buBlip>
                <a:blip r:embed="rId3"/>
              </a:buBlip>
              <a:defRPr sz="4550">
                <a:effectLst>
                  <a:outerShdw sx="100000" sy="100000" kx="0" ky="0" algn="b" rotWithShape="0" blurRad="46228" dist="34671" dir="5400000">
                    <a:srgbClr val="000000"/>
                  </a:outerShdw>
                </a:effectLst>
              </a:defRPr>
            </a:pPr>
            <a:r>
              <a:t>Favorite Cities</a:t>
            </a:r>
          </a:p>
          <a:p>
            <a:pPr marL="577850" indent="-577850" defTabSz="751205">
              <a:spcBef>
                <a:spcPts val="4600"/>
              </a:spcBef>
              <a:buBlip>
                <a:blip r:embed="rId3"/>
              </a:buBlip>
              <a:defRPr sz="4550">
                <a:effectLst>
                  <a:outerShdw sx="100000" sy="100000" kx="0" ky="0" algn="b" rotWithShape="0" blurRad="46228" dist="34671" dir="5400000">
                    <a:srgbClr val="000000"/>
                  </a:outerShdw>
                </a:effectLst>
              </a:defRPr>
            </a:pPr>
            <a:r>
              <a:t>5 days forecast </a:t>
            </a:r>
          </a:p>
          <a:p>
            <a:pPr marL="577850" indent="-577850" defTabSz="751205">
              <a:spcBef>
                <a:spcPts val="4600"/>
              </a:spcBef>
              <a:buBlip>
                <a:blip r:embed="rId3"/>
              </a:buBlip>
              <a:defRPr sz="4550">
                <a:effectLst>
                  <a:outerShdw sx="100000" sy="100000" kx="0" ky="0" algn="b" rotWithShape="0" blurRad="46228" dist="34671" dir="5400000">
                    <a:srgbClr val="000000"/>
                  </a:outerShdw>
                </a:effectLst>
              </a:defRPr>
            </a:pPr>
            <a:r>
              <a:t>3 hours forecast</a:t>
            </a:r>
          </a:p>
        </p:txBody>
      </p:sp>
      <p:sp>
        <p:nvSpPr>
          <p:cNvPr id="135" name="Line"/>
          <p:cNvSpPr/>
          <p:nvPr/>
        </p:nvSpPr>
        <p:spPr>
          <a:xfrm>
            <a:off x="15802627" y="4237257"/>
            <a:ext cx="6879484" cy="1"/>
          </a:xfrm>
          <a:prstGeom prst="line">
            <a:avLst/>
          </a:prstGeom>
          <a:ln w="762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36" name="Line"/>
          <p:cNvSpPr/>
          <p:nvPr/>
        </p:nvSpPr>
        <p:spPr>
          <a:xfrm>
            <a:off x="15829754" y="4206125"/>
            <a:ext cx="1" cy="3404799"/>
          </a:xfrm>
          <a:prstGeom prst="line">
            <a:avLst/>
          </a:prstGeom>
          <a:ln w="762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37" name="Line"/>
          <p:cNvSpPr/>
          <p:nvPr/>
        </p:nvSpPr>
        <p:spPr>
          <a:xfrm>
            <a:off x="15802627" y="7594040"/>
            <a:ext cx="6879484" cy="1"/>
          </a:xfrm>
          <a:prstGeom prst="line">
            <a:avLst/>
          </a:prstGeom>
          <a:ln w="762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38" name="Line"/>
          <p:cNvSpPr/>
          <p:nvPr/>
        </p:nvSpPr>
        <p:spPr>
          <a:xfrm>
            <a:off x="22652645" y="4206125"/>
            <a:ext cx="1" cy="3404799"/>
          </a:xfrm>
          <a:prstGeom prst="line">
            <a:avLst/>
          </a:prstGeom>
          <a:ln w="762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39" name="Line"/>
          <p:cNvSpPr/>
          <p:nvPr/>
        </p:nvSpPr>
        <p:spPr>
          <a:xfrm flipH="1">
            <a:off x="13100148" y="4206125"/>
            <a:ext cx="1" cy="8130251"/>
          </a:xfrm>
          <a:prstGeom prst="line">
            <a:avLst/>
          </a:prstGeom>
          <a:ln w="76200">
            <a:solidFill>
              <a:srgbClr val="0061F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40" name="Line"/>
          <p:cNvSpPr/>
          <p:nvPr/>
        </p:nvSpPr>
        <p:spPr>
          <a:xfrm>
            <a:off x="15634234" y="4206125"/>
            <a:ext cx="1" cy="3619845"/>
          </a:xfrm>
          <a:prstGeom prst="line">
            <a:avLst/>
          </a:prstGeom>
          <a:ln w="76200">
            <a:solidFill>
              <a:srgbClr val="0061F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41" name="Line"/>
          <p:cNvSpPr/>
          <p:nvPr/>
        </p:nvSpPr>
        <p:spPr>
          <a:xfrm>
            <a:off x="22652645" y="7819429"/>
            <a:ext cx="1" cy="4495250"/>
          </a:xfrm>
          <a:prstGeom prst="line">
            <a:avLst/>
          </a:prstGeom>
          <a:ln w="76200">
            <a:solidFill>
              <a:srgbClr val="0061F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42" name="Line"/>
          <p:cNvSpPr/>
          <p:nvPr/>
        </p:nvSpPr>
        <p:spPr>
          <a:xfrm>
            <a:off x="13073021" y="12313111"/>
            <a:ext cx="9606752" cy="1"/>
          </a:xfrm>
          <a:prstGeom prst="line">
            <a:avLst/>
          </a:prstGeom>
          <a:ln w="76200">
            <a:solidFill>
              <a:srgbClr val="0061F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43" name="Line"/>
          <p:cNvSpPr/>
          <p:nvPr/>
        </p:nvSpPr>
        <p:spPr>
          <a:xfrm>
            <a:off x="15592647" y="7801966"/>
            <a:ext cx="7096065" cy="1"/>
          </a:xfrm>
          <a:prstGeom prst="line">
            <a:avLst/>
          </a:prstGeom>
          <a:ln w="76200">
            <a:solidFill>
              <a:srgbClr val="0061F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44" name="Line"/>
          <p:cNvSpPr/>
          <p:nvPr/>
        </p:nvSpPr>
        <p:spPr>
          <a:xfrm>
            <a:off x="13104241" y="4237257"/>
            <a:ext cx="2541877" cy="1"/>
          </a:xfrm>
          <a:prstGeom prst="line">
            <a:avLst/>
          </a:prstGeom>
          <a:ln w="76200">
            <a:solidFill>
              <a:srgbClr val="0061F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45" name="Current City Weather…"/>
          <p:cNvSpPr txBox="1"/>
          <p:nvPr/>
        </p:nvSpPr>
        <p:spPr>
          <a:xfrm>
            <a:off x="1425112" y="9727696"/>
            <a:ext cx="10957229" cy="3362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635000" indent="-635000" algn="l">
              <a:spcBef>
                <a:spcPts val="5100"/>
              </a:spcBef>
              <a:buSzPct val="30000"/>
              <a:buBlip>
                <a:blip r:embed="rId3"/>
              </a:buBlip>
              <a:defRPr sz="5000"/>
            </a:pPr>
            <a:r>
              <a:t>Current City Weather</a:t>
            </a:r>
          </a:p>
          <a:p>
            <a:pPr marL="635000" indent="-635000" algn="l">
              <a:spcBef>
                <a:spcPts val="5100"/>
              </a:spcBef>
              <a:buSzPct val="30000"/>
              <a:buBlip>
                <a:blip r:embed="rId3"/>
              </a:buBlip>
              <a:defRPr sz="5000"/>
            </a:pPr>
            <a:r>
              <a:t>Search Bar &amp; Autocomplete</a:t>
            </a:r>
          </a:p>
        </p:txBody>
      </p:sp>
      <p:sp>
        <p:nvSpPr>
          <p:cNvPr id="146" name="Alejandro Guerra Villegas:"/>
          <p:cNvSpPr txBox="1"/>
          <p:nvPr/>
        </p:nvSpPr>
        <p:spPr>
          <a:xfrm>
            <a:off x="1473200" y="8718516"/>
            <a:ext cx="10858442" cy="922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767715">
              <a:defRPr sz="5394">
                <a:solidFill>
                  <a:srgbClr val="E22400"/>
                </a:solidFill>
                <a:effectLst>
                  <a:outerShdw sx="100000" sy="100000" kx="0" ky="0" algn="b" rotWithShape="0" blurRad="47244" dist="35433" dir="5400000">
                    <a:srgbClr val="000000"/>
                  </a:outerShdw>
                </a:effectLst>
              </a:defRPr>
            </a:lvl1pPr>
          </a:lstStyle>
          <a:p>
            <a:pPr/>
            <a:r>
              <a:t>Alejandro Guerra Villegas:</a:t>
            </a:r>
          </a:p>
        </p:txBody>
      </p:sp>
      <p:sp>
        <p:nvSpPr>
          <p:cNvPr id="147" name="Juan Camilo Cifuentes:"/>
          <p:cNvSpPr txBox="1"/>
          <p:nvPr/>
        </p:nvSpPr>
        <p:spPr>
          <a:xfrm>
            <a:off x="1473200" y="3963801"/>
            <a:ext cx="9940861" cy="946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784225">
              <a:defRPr sz="5510">
                <a:solidFill>
                  <a:srgbClr val="73BFFF"/>
                </a:solidFill>
                <a:effectLst>
                  <a:outerShdw sx="100000" sy="100000" kx="0" ky="0" algn="b" rotWithShape="0" blurRad="48260" dist="36195" dir="5400000">
                    <a:srgbClr val="000000"/>
                  </a:outerShdw>
                </a:effectLst>
              </a:defRPr>
            </a:lvl1pPr>
          </a:lstStyle>
          <a:p>
            <a:pPr/>
            <a:r>
              <a:t>Juan Camilo Cifuentes:</a:t>
            </a:r>
          </a:p>
        </p:txBody>
      </p:sp>
      <p:sp>
        <p:nvSpPr>
          <p:cNvPr id="148" name="Cloud"/>
          <p:cNvSpPr/>
          <p:nvPr/>
        </p:nvSpPr>
        <p:spPr>
          <a:xfrm>
            <a:off x="1202097" y="5355649"/>
            <a:ext cx="695499" cy="419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4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49" name="Cloud"/>
          <p:cNvSpPr/>
          <p:nvPr/>
        </p:nvSpPr>
        <p:spPr>
          <a:xfrm>
            <a:off x="1202097" y="6604637"/>
            <a:ext cx="695499" cy="419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5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50" name="Cloud"/>
          <p:cNvSpPr/>
          <p:nvPr/>
        </p:nvSpPr>
        <p:spPr>
          <a:xfrm>
            <a:off x="1202097" y="7920288"/>
            <a:ext cx="695499" cy="419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6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51" name="Cloud"/>
          <p:cNvSpPr/>
          <p:nvPr/>
        </p:nvSpPr>
        <p:spPr>
          <a:xfrm>
            <a:off x="1202097" y="10484927"/>
            <a:ext cx="695499" cy="419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7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52" name="Cloud"/>
          <p:cNvSpPr/>
          <p:nvPr/>
        </p:nvSpPr>
        <p:spPr>
          <a:xfrm>
            <a:off x="1202097" y="11910930"/>
            <a:ext cx="695499" cy="419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blipFill>
            <a:blip r:embed="rId8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IMG_4391.jpeg"/>
          <p:cNvGrpSpPr/>
          <p:nvPr/>
        </p:nvGrpSpPr>
        <p:grpSpPr>
          <a:xfrm>
            <a:off x="-200297" y="-213640"/>
            <a:ext cx="24847273" cy="14168680"/>
            <a:chOff x="0" y="0"/>
            <a:chExt cx="24847272" cy="14168679"/>
          </a:xfrm>
        </p:grpSpPr>
        <p:pic>
          <p:nvPicPr>
            <p:cNvPr id="155" name="IMG_4391.jpeg" descr="IMG_4391.jpeg"/>
            <p:cNvPicPr>
              <a:picLocks noChangeAspect="1"/>
            </p:cNvPicPr>
            <p:nvPr/>
          </p:nvPicPr>
          <p:blipFill>
            <a:blip r:embed="rId2">
              <a:alphaModFix amt="59360"/>
              <a:extLst/>
            </a:blip>
            <a:stretch>
              <a:fillRect/>
            </a:stretch>
          </p:blipFill>
          <p:spPr>
            <a:xfrm>
              <a:off x="190500" y="190500"/>
              <a:ext cx="24466273" cy="1376228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54" name="IMG_4391.jpeg" descr="IMG_4391.jpeg"/>
            <p:cNvPicPr>
              <a:picLocks noChangeAspect="0"/>
            </p:cNvPicPr>
            <p:nvPr/>
          </p:nvPicPr>
          <p:blipFill>
            <a:blip r:embed="rId3">
              <a:alphaModFix amt="59360"/>
              <a:extLst/>
            </a:blip>
            <a:stretch>
              <a:fillRect/>
            </a:stretch>
          </p:blipFill>
          <p:spPr>
            <a:xfrm>
              <a:off x="0" y="0"/>
              <a:ext cx="24847273" cy="14168680"/>
            </a:xfrm>
            <a:prstGeom prst="rect">
              <a:avLst/>
            </a:prstGeom>
            <a:effectLst/>
          </p:spPr>
        </p:pic>
      </p:grpSp>
      <p:sp>
        <p:nvSpPr>
          <p:cNvPr id="157" name="Let’s explain our Code"/>
          <p:cNvSpPr txBox="1"/>
          <p:nvPr/>
        </p:nvSpPr>
        <p:spPr>
          <a:xfrm>
            <a:off x="2412589" y="6019799"/>
            <a:ext cx="19621501" cy="9398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900"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  <a:latin typeface="Poster Gothic Round ATF Light"/>
                <a:ea typeface="Poster Gothic Round ATF Light"/>
                <a:cs typeface="Poster Gothic Round ATF Light"/>
                <a:sym typeface="Poster Gothic Round ATF Light"/>
              </a:defRPr>
            </a:lvl1pPr>
          </a:lstStyle>
          <a:p>
            <a:pPr/>
            <a:r>
              <a:t>Let’s explain our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